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98C667D-9D40-463E-8EDC-E9E120E3799F}" type="datetimeFigureOut">
              <a:rPr lang="en-US" smtClean="0"/>
              <a:t>7/20/2024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161EB13-96DC-4927-BE29-CBE32145E426}"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8C667D-9D40-463E-8EDC-E9E120E3799F}"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1EB13-96DC-4927-BE29-CBE32145E4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8C667D-9D40-463E-8EDC-E9E120E3799F}"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1EB13-96DC-4927-BE29-CBE32145E4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8C667D-9D40-463E-8EDC-E9E120E3799F}"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1EB13-96DC-4927-BE29-CBE32145E426}"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8C667D-9D40-463E-8EDC-E9E120E3799F}" type="datetimeFigureOut">
              <a:rPr lang="en-US" smtClean="0"/>
              <a:t>7/20/2024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161EB13-96DC-4927-BE29-CBE32145E4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8C667D-9D40-463E-8EDC-E9E120E3799F}" type="datetimeFigureOut">
              <a:rPr lang="en-US" smtClean="0"/>
              <a:t>7/20/2024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1EB13-96DC-4927-BE29-CBE32145E426}"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98C667D-9D40-463E-8EDC-E9E120E3799F}" type="datetimeFigureOut">
              <a:rPr lang="en-US" smtClean="0"/>
              <a:t>7/20/2024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61EB13-96DC-4927-BE29-CBE32145E426}"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8C667D-9D40-463E-8EDC-E9E120E3799F}" type="datetimeFigureOut">
              <a:rPr lang="en-US" smtClean="0"/>
              <a:t>7/20/2024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61EB13-96DC-4927-BE29-CBE32145E4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C667D-9D40-463E-8EDC-E9E120E3799F}" type="datetimeFigureOut">
              <a:rPr lang="en-US" smtClean="0"/>
              <a:t>7/20/2024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61EB13-96DC-4927-BE29-CBE32145E4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8C667D-9D40-463E-8EDC-E9E120E3799F}" type="datetimeFigureOut">
              <a:rPr lang="en-US" smtClean="0"/>
              <a:t>7/20/2024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1EB13-96DC-4927-BE29-CBE32145E426}"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8C667D-9D40-463E-8EDC-E9E120E3799F}" type="datetimeFigureOut">
              <a:rPr lang="en-US" smtClean="0"/>
              <a:t>7/20/2024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161EB13-96DC-4927-BE29-CBE32145E426}"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98C667D-9D40-463E-8EDC-E9E120E3799F}" type="datetimeFigureOut">
              <a:rPr lang="en-US" smtClean="0"/>
              <a:t>7/20/2024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161EB13-96DC-4927-BE29-CBE32145E4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a:t>Value Added </a:t>
            </a:r>
            <a:r>
              <a:rPr lang="en-US" b="1" dirty="0" smtClean="0"/>
              <a:t>Method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fontAlgn="base">
              <a:buNone/>
            </a:pPr>
            <a:r>
              <a:rPr lang="en-US" b="1" dirty="0"/>
              <a:t>5. Estimated value of houses owned by people should be included:</a:t>
            </a:r>
            <a:r>
              <a:rPr lang="en-US" dirty="0"/>
              <a:t> People living in their own houses do not pay rent, but enjoy the same housing services as received by people living in houses on rent. Therefore, the value of the houses owned by people is included in the national income. For this, the value is determined on the basis of an estimation of the rent of a similar house or accommodation in the market. This estimated rent is also known as </a:t>
            </a:r>
            <a:r>
              <a:rPr lang="en-US" b="1" dirty="0"/>
              <a:t>imputed rent. </a:t>
            </a:r>
            <a:endParaRPr lang="en-US" dirty="0"/>
          </a:p>
          <a:p>
            <a:pPr algn="just" fontAlgn="base">
              <a:buNone/>
            </a:pPr>
            <a:r>
              <a:rPr lang="en-US" b="1" dirty="0"/>
              <a:t>6. Change in the stock or inventory must be included: </a:t>
            </a:r>
            <a:r>
              <a:rPr lang="en-US" dirty="0"/>
              <a:t>The change in the value of opening and closing stock or inventory of an economy is also included in the calculation of national income. In other words, the net increase in the inventory of an economy is included as a part of capital formation in the National Income. </a:t>
            </a:r>
          </a:p>
          <a:p>
            <a:pPr algn="just">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dirty="0"/>
              <a:t>The most commonly used methods for calculating national income are the </a:t>
            </a:r>
            <a:r>
              <a:rPr lang="en-US" b="1" dirty="0"/>
              <a:t>Income Method</a:t>
            </a:r>
            <a:r>
              <a:rPr lang="en-US" dirty="0"/>
              <a:t>,</a:t>
            </a:r>
            <a:r>
              <a:rPr lang="en-US" b="1" dirty="0"/>
              <a:t> Expenditure Method</a:t>
            </a:r>
            <a:r>
              <a:rPr lang="en-US" dirty="0"/>
              <a:t> and </a:t>
            </a:r>
            <a:r>
              <a:rPr lang="en-US" b="1" dirty="0"/>
              <a:t>Value Added Method</a:t>
            </a:r>
            <a:r>
              <a:rPr lang="en-US" dirty="0"/>
              <a:t>. The value-added method is used to calculate national income at different stages of the production process in a circular flow. It represents the value-added for each unit produced in the production process. Every organization adds value to the product, which it buys from other firms as an intermediate good. The sum total of value added by every organization is the value of national income.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is Value Added</a:t>
            </a:r>
            <a:r>
              <a:rPr lang="en-US" b="1" dirty="0" smtClean="0"/>
              <a:t>?</a:t>
            </a:r>
            <a:endParaRPr lang="en-US" dirty="0"/>
          </a:p>
        </p:txBody>
      </p:sp>
      <p:sp>
        <p:nvSpPr>
          <p:cNvPr id="3" name="Content Placeholder 2"/>
          <p:cNvSpPr>
            <a:spLocks noGrp="1"/>
          </p:cNvSpPr>
          <p:nvPr>
            <p:ph sz="quarter" idx="1"/>
          </p:nvPr>
        </p:nvSpPr>
        <p:spPr/>
        <p:txBody>
          <a:bodyPr>
            <a:normAutofit/>
          </a:bodyPr>
          <a:lstStyle/>
          <a:p>
            <a:pPr algn="just">
              <a:buNone/>
            </a:pPr>
            <a:r>
              <a:rPr lang="en-US" b="1" dirty="0"/>
              <a:t>Value-added</a:t>
            </a:r>
            <a:r>
              <a:rPr lang="en-US" dirty="0"/>
              <a:t> refers to the addition in the value of a raw material or intermediate good by an organization during the production process. To calculate the national income through the value-added method, the difference between the value of output and the value of intermediate goods is taken. The value-added method is the most commonly used method to estimate national income as it avoids double counting, which is a major error while calculating national income. </a:t>
            </a:r>
            <a:endParaRPr lang="en-US" dirty="0" smtClean="0"/>
          </a:p>
          <a:p>
            <a:pPr algn="just">
              <a:buNone/>
            </a:pPr>
            <a:r>
              <a:rPr lang="en-US" b="1" dirty="0"/>
              <a:t>Value Added = Value of Output – Intermediate Consumption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Calculation of the Components of Value </a:t>
            </a:r>
            <a:r>
              <a:rPr lang="en-US" b="1" dirty="0" smtClean="0"/>
              <a:t>Added</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b="1" dirty="0"/>
              <a:t>1. Intermediate Consumption</a:t>
            </a:r>
          </a:p>
          <a:p>
            <a:pPr algn="just" fontAlgn="base">
              <a:buNone/>
            </a:pPr>
            <a:r>
              <a:rPr lang="en-US" dirty="0"/>
              <a:t>The use of intermediate goods during the production process to create the final product is termed </a:t>
            </a:r>
            <a:r>
              <a:rPr lang="en-US" b="1" dirty="0"/>
              <a:t>Intermediate Consumption, </a:t>
            </a:r>
            <a:r>
              <a:rPr lang="en-US" dirty="0"/>
              <a:t>and the expenses occurred on intermediate goods are known as </a:t>
            </a:r>
            <a:r>
              <a:rPr lang="en-US" b="1" dirty="0"/>
              <a:t>Intermediate Consumption Expenditure</a:t>
            </a:r>
            <a:r>
              <a:rPr lang="en-US" dirty="0"/>
              <a:t>.</a:t>
            </a:r>
            <a:br>
              <a:rPr lang="en-US" dirty="0"/>
            </a:br>
            <a:r>
              <a:rPr lang="en-US" dirty="0"/>
              <a:t>In the above example, Flour is represented as an intermediate good, as it is used as a raw material for the production of the bread. However, any kind of machinery purchased for baking bread will not be considered an intermediate consumption, as its value will not be merged with the value of final goods. </a:t>
            </a:r>
          </a:p>
          <a:p>
            <a:pPr algn="just">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fontAlgn="base">
              <a:buNone/>
            </a:pPr>
            <a:r>
              <a:rPr lang="en-US" b="1" dirty="0"/>
              <a:t>2. Value of Output</a:t>
            </a:r>
          </a:p>
          <a:p>
            <a:pPr algn="just" fontAlgn="base">
              <a:buNone/>
            </a:pPr>
            <a:r>
              <a:rPr lang="en-US" dirty="0"/>
              <a:t>The market value of all goods and services produced within a country during a period of one year is known as the </a:t>
            </a:r>
            <a:r>
              <a:rPr lang="en-US" b="1" dirty="0"/>
              <a:t>Value of Output. </a:t>
            </a:r>
            <a:endParaRPr lang="en-US" dirty="0"/>
          </a:p>
          <a:p>
            <a:pPr algn="just" fontAlgn="base">
              <a:buNone/>
            </a:pPr>
            <a:r>
              <a:rPr lang="en-US" dirty="0"/>
              <a:t>Different ways of calculating the value of output are as follows:</a:t>
            </a:r>
          </a:p>
          <a:p>
            <a:pPr algn="just" fontAlgn="base">
              <a:buNone/>
            </a:pPr>
            <a:r>
              <a:rPr lang="en-US" dirty="0"/>
              <a:t>When the whole output is sold in a financial year, then the value of output will be equal to the total sales of the output.</a:t>
            </a:r>
            <a:br>
              <a:rPr lang="en-US" dirty="0"/>
            </a:br>
            <a:r>
              <a:rPr lang="en-US" b="1" dirty="0"/>
              <a:t>Value of Output = Sales</a:t>
            </a:r>
            <a:endParaRPr lang="en-US" dirty="0"/>
          </a:p>
          <a:p>
            <a:pPr algn="just" fontAlgn="base">
              <a:buNone/>
            </a:pPr>
            <a:endParaRPr lang="en-US" dirty="0"/>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fontAlgn="base">
              <a:buNone/>
            </a:pPr>
            <a:r>
              <a:rPr lang="en-US" dirty="0" smtClean="0"/>
              <a:t>When the whole output is not sold in a financial year, then the value of output will be equal to the sum of sold output and the unsold stock of output. Here, </a:t>
            </a:r>
            <a:r>
              <a:rPr lang="en-US" b="1" dirty="0" smtClean="0"/>
              <a:t>the unsold stock </a:t>
            </a:r>
            <a:r>
              <a:rPr lang="en-US" dirty="0" smtClean="0"/>
              <a:t>is the difference between closing stock and opening stock and is also known as </a:t>
            </a:r>
            <a:r>
              <a:rPr lang="en-US" b="1" dirty="0" smtClean="0"/>
              <a:t>Change in Stock. </a:t>
            </a:r>
            <a:r>
              <a:rPr lang="en-US" dirty="0" smtClean="0"/>
              <a:t/>
            </a:r>
            <a:br>
              <a:rPr lang="en-US" dirty="0" smtClean="0"/>
            </a:br>
            <a:r>
              <a:rPr lang="en-US" b="1" dirty="0" smtClean="0"/>
              <a:t>Value of Output = Sales + Change in Stock</a:t>
            </a:r>
            <a:r>
              <a:rPr lang="en-US" dirty="0" smtClean="0"/>
              <a:t/>
            </a:r>
            <a:br>
              <a:rPr lang="en-US" dirty="0" smtClean="0"/>
            </a:br>
            <a:r>
              <a:rPr lang="en-US" b="1" dirty="0" smtClean="0"/>
              <a:t>Change in Stock = Closing Stock – Opening Stock</a:t>
            </a:r>
            <a:endParaRPr lang="en-US" dirty="0" smtClean="0"/>
          </a:p>
          <a:p>
            <a:pPr algn="just" fontAlgn="base">
              <a:buNone/>
            </a:pPr>
            <a:r>
              <a:rPr lang="en-US" dirty="0" smtClean="0"/>
              <a:t>When the value of output sold is not given directly, then the value of output will be calculated by first determining the sales value. </a:t>
            </a:r>
          </a:p>
          <a:p>
            <a:pPr algn="just" fontAlgn="base">
              <a:buNone/>
            </a:pPr>
            <a:r>
              <a:rPr lang="en-US" b="1" dirty="0"/>
              <a:t>Value of Output = (Quantity × Price) + Change in Stock</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va.jpg"/>
          <p:cNvPicPr>
            <a:picLocks noGrp="1" noChangeAspect="1"/>
          </p:cNvPicPr>
          <p:nvPr>
            <p:ph sz="quarter" idx="1"/>
          </p:nvPr>
        </p:nvPicPr>
        <p:blipFill>
          <a:blip r:embed="rId2"/>
          <a:stretch>
            <a:fillRect/>
          </a:stretch>
        </p:blipFill>
        <p:spPr>
          <a:xfrm>
            <a:off x="685800" y="1600200"/>
            <a:ext cx="7772400" cy="38862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Precautions of Value Added </a:t>
            </a:r>
            <a:r>
              <a:rPr lang="en-US" b="1" dirty="0" smtClean="0"/>
              <a:t>Method</a:t>
            </a:r>
            <a:endParaRPr lang="en-US" dirty="0"/>
          </a:p>
        </p:txBody>
      </p:sp>
      <p:sp>
        <p:nvSpPr>
          <p:cNvPr id="3" name="Content Placeholder 2"/>
          <p:cNvSpPr>
            <a:spLocks noGrp="1"/>
          </p:cNvSpPr>
          <p:nvPr>
            <p:ph sz="quarter" idx="1"/>
          </p:nvPr>
        </p:nvSpPr>
        <p:spPr/>
        <p:txBody>
          <a:bodyPr>
            <a:normAutofit fontScale="92500" lnSpcReduction="10000"/>
          </a:bodyPr>
          <a:lstStyle/>
          <a:p>
            <a:pPr algn="just" fontAlgn="base">
              <a:buNone/>
            </a:pPr>
            <a:r>
              <a:rPr lang="en-US" b="1" dirty="0"/>
              <a:t>1. Intermediate goods should not be added to National Income:</a:t>
            </a:r>
            <a:r>
              <a:rPr lang="en-US" dirty="0"/>
              <a:t> As the value of intermediate goods is already added to the value of final products, they should not be added to national income. The inclusion of the value of intermediate goods again to national income will result in </a:t>
            </a:r>
            <a:r>
              <a:rPr lang="en-US" b="1" dirty="0"/>
              <a:t>double counting</a:t>
            </a:r>
            <a:r>
              <a:rPr lang="en-US" dirty="0"/>
              <a:t>. </a:t>
            </a:r>
          </a:p>
          <a:p>
            <a:pPr algn="just" fontAlgn="base">
              <a:buNone/>
            </a:pPr>
            <a:r>
              <a:rPr lang="en-US" b="1" dirty="0"/>
              <a:t>2. Transactions (sale and purchase) of second-hand goods must not be included:</a:t>
            </a:r>
            <a:r>
              <a:rPr lang="en-US" dirty="0"/>
              <a:t> The value of second-hand goods should not be included in national income, as these goods are already counted in the year they were produced. Adding the value of these goods again will disrupt the current flow of goods and services. However, any kind of brokerage fee or commission paid on any transaction of such products should be included in the calculation of national income, as it is a productive service.</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fontAlgn="base">
              <a:buNone/>
            </a:pPr>
            <a:r>
              <a:rPr lang="en-US" b="1" dirty="0"/>
              <a:t>3. Self-consumption Services or Domestic Services production should not be included:</a:t>
            </a:r>
            <a:r>
              <a:rPr lang="en-US" dirty="0"/>
              <a:t> It is difficult to find out the market value of domestic services like housewives, etc. Therefore, the production of domestic services is not included in the calculation of national income. These types of services are produced and used within a household and do not enter the marketplace; therefore, are considered </a:t>
            </a:r>
            <a:r>
              <a:rPr lang="en-US" b="1" dirty="0"/>
              <a:t>non-market transactions</a:t>
            </a:r>
            <a:r>
              <a:rPr lang="en-US" dirty="0"/>
              <a:t>. However, paid services like maids, drivers, etc. should be mentioned clearly in the national income, as their market value can be easily determined.</a:t>
            </a:r>
          </a:p>
          <a:p>
            <a:pPr algn="just" fontAlgn="base">
              <a:buNone/>
            </a:pPr>
            <a:r>
              <a:rPr lang="en-US" b="1" dirty="0"/>
              <a:t>4. Self-consumption goods should be included:</a:t>
            </a:r>
            <a:r>
              <a:rPr lang="en-US" dirty="0"/>
              <a:t> The production of self-consumption goods contributes to the output of a financial year; therefore, these are added to the national income of an economy. However, these products are never sold in the open market; hence, their value is estimated.</a:t>
            </a:r>
          </a:p>
          <a:p>
            <a:pPr algn="just">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TotalTime>
  <Words>152</Words>
  <Application>Microsoft Office PowerPoint</Application>
  <PresentationFormat>On-screen Show (4:3)</PresentationFormat>
  <Paragraphs>22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Value Added Method</vt:lpstr>
      <vt:lpstr>Slide 2</vt:lpstr>
      <vt:lpstr>What is Value Added?</vt:lpstr>
      <vt:lpstr>Calculation of the Components of Value Added</vt:lpstr>
      <vt:lpstr>Slide 5</vt:lpstr>
      <vt:lpstr>Slide 6</vt:lpstr>
      <vt:lpstr>Slide 7</vt:lpstr>
      <vt:lpstr>Precautions of Value Added Method</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Added Method</dc:title>
  <dc:creator>Hp</dc:creator>
  <cp:lastModifiedBy>Hp</cp:lastModifiedBy>
  <cp:revision>2</cp:revision>
  <dcterms:created xsi:type="dcterms:W3CDTF">2024-07-20T04:59:18Z</dcterms:created>
  <dcterms:modified xsi:type="dcterms:W3CDTF">2024-07-20T05:13:19Z</dcterms:modified>
</cp:coreProperties>
</file>